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2"/>
  </p:notesMasterIdLst>
  <p:handoutMasterIdLst>
    <p:handoutMasterId r:id="rId33"/>
  </p:handoutMasterIdLst>
  <p:sldIdLst>
    <p:sldId id="257" r:id="rId3"/>
    <p:sldId id="258" r:id="rId4"/>
    <p:sldId id="259" r:id="rId5"/>
    <p:sldId id="260" r:id="rId6"/>
    <p:sldId id="261" r:id="rId7"/>
    <p:sldId id="265" r:id="rId9"/>
    <p:sldId id="277" r:id="rId10"/>
    <p:sldId id="263" r:id="rId11"/>
    <p:sldId id="264" r:id="rId13"/>
    <p:sldId id="268" r:id="rId15"/>
    <p:sldId id="269" r:id="rId16"/>
    <p:sldId id="286" r:id="rId38"/>
    <p:sldId id="275" r:id="rId22"/>
    <p:sldId id="271" r:id="rId18"/>
    <p:sldId id="276" r:id="rId23"/>
    <p:sldId id="287" r:id="rId39"/>
    <p:sldId id="288" r:id="rId40"/>
    <p:sldId id="289" r:id="rId41"/>
    <p:sldId id="278" r:id="rId24"/>
    <p:sldId id="279" r:id="rId25"/>
    <p:sldId id="285" r:id="rId26"/>
    <p:sldId id="280" r:id="rId27"/>
    <p:sldId id="290" r:id="rId42"/>
    <p:sldId id="291" r:id="rId43"/>
    <p:sldId id="292" r:id="rId44"/>
    <p:sldId id="281" r:id="rId28"/>
    <p:sldId id="282" r:id="rId29"/>
    <p:sldId id="283" r:id="rId30"/>
    <p:sldId id="284" r:id="rId31"/>
    <p:sldId id="293" r:id="rId4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64" d="100"/>
          <a:sy n="64" d="100"/>
        </p:scale>
        <p:origin x="-96" y="240"/>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3" Type="http://schemas.openxmlformats.org/officeDocument/2006/relationships/slide" Target="slides/slide11.xml"/><Relationship Id="rId15" Type="http://schemas.openxmlformats.org/officeDocument/2006/relationships/slide" Target="slides/slide13.xml"/><Relationship Id="rId16" Type="http://schemas.openxmlformats.org/officeDocument/2006/relationships/slide" Target="slides/slide14.xml"/><Relationship Id="rId18" Type="http://schemas.openxmlformats.org/officeDocument/2006/relationships/slide" Target="slides/slide16.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notesMaster" Target="notesMasters/notesMaster1.xml"/><Relationship Id="rId33" Type="http://schemas.openxmlformats.org/officeDocument/2006/relationships/handoutMaster" Target="handoutMasters/handout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2/11/2013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2/11/2013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Slurm Workload Manager: Overview: https://slurm.schedmd.com/overview.html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Control Group v2: https://docs.kernel.org/admin-guide/cgroup-v2.html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CFS Scheduler: https://docs.kernel.org/scheduler/sched-design-CFS.html</a:t>
            </a:r>
          </a:p>
          <a:p>
            <a:r>
              <a:t>Linux kernel documentation: EEVDF Scheduler: https://docs.kernel.org/scheduler/sched-eevdf.html</a:t>
            </a:r>
          </a:p>
          <a:p>
            <a:r>
              <a:t>Linux kernel documentation: Extensible Scheduler Class: https://docs.kernel.org/scheduler/sched-ext.html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Scheduling priorities: https://learn.microsoft.com/en-us/windows/win32/procthread/scheduling-priorities</a:t>
            </a:r>
          </a:p>
          <a:p>
            <a:r>
              <a:t>Microsoft: Priority boosts: https://learn.microsoft.com/en-us/windows/win32/procthread/priority-boosts</a:t>
            </a:r>
          </a:p>
          <a:p>
            <a:r>
              <a:t>Microsoft: Task Manager Efficiency mode: https://devblogs.microsoft.com/performance-diagnostics/reduce-process-interference-with-task-manager-efficiency-mode/</a:t>
            </a:r>
          </a:p>
          <a:p>
            <a:r>
              <a:t>Apple: Prioritize work at the task level: https://developer.apple.com/library/archive/documentation/Performance/Conceptual/power_efficiency_guidelines_osx/PrioritizeWorkAtTheTaskLevel.html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nice: https://man7.org/linux/man-pages/man1/nice.1.html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Deadline Task Scheduling: https://docs.kernel.org/scheduler/sched-deadline.html</a:t>
            </a:r>
          </a:p>
          <a:p>
            <a:r>
              <a:t>Linux kernel documentation: Real-time preemption: https://docs.kernel.org/core-api/real-time/index.html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Timeline (Gantt) charts for the four processes.</a:t>
            </a:r>
          </a:p>
          <a:p>
            <a:r>
              <a:t>FIFO: P1 0-8, P2 8-12, P3 12-14, P4 14-15. Average wait 8.5.</a:t>
            </a:r>
          </a:p>
          <a:p>
            <a:r>
              <a:t>Shortest job first: P4 0-1, P3 1-3, P2 3-7, P1 7-15. Average wait 2.75.</a:t>
            </a:r>
          </a:p>
          <a:p>
            <a:r>
              <a:t>Round-robin, time slice 2: P1 0-2, P2 2-4, P3 4-6, P4 6-7, P1 7-9, P2 9-11, P1 11-15. Average wait 6.</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2/11/2013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2/11/2013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2/11/2013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2/11/2013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2/11/2013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2/11/2013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2/11/2013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2/11/2013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2/11/2013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2/11/2013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2/11/2013</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Processor Scheduling</a:t>
            </a:r>
          </a:p>
        </p:txBody>
      </p:sp>
      <p:sp>
        <p:nvSpPr>
          <p:cNvPr id="3" name="Subtitle 2"/>
          <p:cNvSpPr>
            <a:spLocks noGrp="1"/>
          </p:cNvSpPr>
          <p:nvPr>
            <p:ph type="subTitle" idx="1"/>
          </p:nvPr>
        </p:nvSpPr>
        <p:spPr/>
        <p:txBody>
          <a:bodyPr/>
          <a:lstStyle/>
          <a:p>
            <a:r>
              <a:rPr lang="en-US" dirty="0" smtClean="0"/>
              <a:t>Week 5</a:t>
            </a:r>
            <a:endParaRPr lang="en-US"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Goals</a:t>
            </a:r>
          </a:p>
        </p:txBody>
      </p:sp>
      <p:sp>
        <p:nvSpPr>
          <p:cNvPr id="3" name="Content Placeholder 2"/>
          <p:cNvSpPr>
            <a:spLocks noGrp="1"/>
          </p:cNvSpPr>
          <p:nvPr>
            <p:ph idx="1"/>
          </p:nvPr>
        </p:nvSpPr>
        <p:spPr/>
        <p:txBody>
          <a:bodyPr>
            <a:normAutofit/>
          </a:bodyPr>
          <a:lstStyle/>
          <a:p>
            <a:pPr/>
            <a:r>
              <a:rPr sz="2000"/>
              <a:t>Processor scheduling decides which ready process gets the CPU next, and for how long</a:t>
            </a:r>
          </a:p>
          <a:p>
            <a:pPr/>
            <a:r>
              <a:rPr sz="2000"/>
              <a:t>Common goals:</a:t>
            </a:r>
          </a:p>
          <a:p>
            <a:pPr lvl="1"/>
            <a:r>
              <a:rPr sz="1800"/>
              <a:t>Throughput: finish as much work as possible</a:t>
            </a:r>
          </a:p>
          <a:p>
            <a:pPr lvl="1"/>
            <a:r>
              <a:rPr sz="1800"/>
              <a:t>Low waiting and response times, especially for interactive apps</a:t>
            </a:r>
          </a:p>
          <a:p>
            <a:pPr lvl="1"/>
            <a:r>
              <a:rPr sz="1800"/>
              <a:t>Fairness, and no process waits forever (no starvation)</a:t>
            </a:r>
          </a:p>
          <a:p>
            <a:pPr lvl="1"/>
            <a:r>
              <a:rPr sz="1800"/>
              <a:t>Meet deadlines, for real-time work</a:t>
            </a:r>
          </a:p>
          <a:p>
            <a:pPr lvl="1"/>
            <a:r>
              <a:rPr sz="1800"/>
              <a:t>Keep the CPU busy, with low overhead</a:t>
            </a:r>
          </a:p>
          <a:p>
            <a:pPr lvl="1"/>
            <a:r>
              <a:rPr sz="1800"/>
              <a:t>Predictability: similar jobs take a similar amount of time</a:t>
            </a:r>
          </a:p>
          <a:p>
            <a:pPr/>
            <a:r>
              <a:rPr sz="2000"/>
              <a:t>Different systems weigh these differently. A phone cares about responsiveness and battery, and a supercomputer cares about throughput</a:t>
            </a:r>
          </a:p>
        </p:txBody>
      </p:sp>
    </p:spTree>
    <p:extLst>
      <p:ext uri="{BB962C8B-B14F-4D97-AF65-F5344CB8AC3E}">
        <p14:creationId xmlns:p14="http://schemas.microsoft.com/office/powerpoint/2010/main" val="14359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Schedulers</a:t>
            </a:r>
          </a:p>
        </p:txBody>
      </p:sp>
      <p:sp>
        <p:nvSpPr>
          <p:cNvPr id="3" name="Content Placeholder 2"/>
          <p:cNvSpPr>
            <a:spLocks noGrp="1"/>
          </p:cNvSpPr>
          <p:nvPr>
            <p:ph idx="1"/>
          </p:nvPr>
        </p:nvSpPr>
        <p:spPr/>
        <p:txBody>
          <a:bodyPr>
            <a:normAutofit/>
          </a:bodyPr>
          <a:lstStyle/>
          <a:p>
            <a:pPr/>
            <a:r>
              <a:rPr u="sng" sz="2000"/>
              <a:t>Long-term</a:t>
            </a:r>
            <a:r>
              <a:rPr sz="2000"/>
              <a:t>: decides which jobs get loaded into memory, which controls the degree of multiprogramming</a:t>
            </a:r>
          </a:p>
          <a:p>
            <a:pPr lvl="1"/>
            <a:r>
              <a:rPr sz="1800"/>
              <a:t>On a laptop it barely exists, since every app you open just runs. It lives on in job queues for supercomputers and the cloud, such as Slurm</a:t>
            </a:r>
          </a:p>
          <a:p>
            <a:pPr/>
            <a:r>
              <a:rPr u="sng" sz="2000"/>
              <a:t>Medium-term</a:t>
            </a:r>
            <a:r>
              <a:rPr sz="2000"/>
              <a:t>: moves processes out of memory and back again (swapping), covered in Week 11</a:t>
            </a:r>
          </a:p>
          <a:p>
            <a:pPr/>
            <a:r>
              <a:rPr u="sng" sz="2000"/>
              <a:t>Short-term</a:t>
            </a:r>
            <a:r>
              <a:rPr sz="2000"/>
              <a:t>: picks which ready process runs next on the CPU. This is what most of this week is about</a:t>
            </a:r>
          </a:p>
        </p:txBody>
      </p:sp>
    </p:spTree>
    <p:extLst>
      <p:ext uri="{BB962C8B-B14F-4D97-AF65-F5344CB8AC3E}">
        <p14:creationId xmlns:p14="http://schemas.microsoft.com/office/powerpoint/2010/main" val="207028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Levels</a:t>
            </a:r>
          </a:p>
        </p:txBody>
      </p:sp>
      <p:pic>
        <p:nvPicPr>
          <p:cNvPr id="1026" name="Picture 2" descr="Scheduling levels. Jobs waiting for entry go through job entry to jobs waiting for initiation, then job initiation, which is high-level scheduling. Suspended processes waiting for activation move to and from active processes through activate and suspend, which is intermediate-level scheduling. Active processes are dispatched to running and return through block or timer runout, which is low-level scheduling. Running processes complet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89612" y="1006642"/>
            <a:ext cx="4843176" cy="5817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Notes text"/>
          <p:cNvSpPr txBox="1"/>
          <p:nvPr/>
        </p:nvSpPr>
        <p:spPr>
          <a:xfrm>
            <a:off x="1293813" y="1900000"/>
            <a:ext cx="4300000" cy="4200000"/>
          </a:xfrm>
          <a:prstGeom prst="rect">
            <a:avLst/>
          </a:prstGeom>
          <a:noFill/>
        </p:spPr>
        <p:txBody>
          <a:bodyPr wrap="square">
            <a:normAutofit/>
          </a:bodyPr>
          <a:lstStyle/>
          <a:p>
            <a:pPr>
              <a:spcAft>
                <a:spcPts val="1400"/>
              </a:spcAft>
            </a:pPr>
            <a:r>
              <a:rPr sz="1800"/>
              <a:t>The picture shows the three levels: high-level (long-term), intermediate-level (medium-term), and low-level (short-term)</a:t>
            </a:r>
          </a:p>
          <a:p>
            <a:pPr>
              <a:spcAft>
                <a:spcPts val="1400"/>
              </a:spcAft>
            </a:pPr>
            <a:r>
              <a:rPr sz="1800"/>
              <a:t>Low-level scheduling happens many times every second</a:t>
            </a:r>
          </a:p>
        </p:txBody>
      </p:sp>
    </p:spTree>
    <p:extLst>
      <p:ext uri="{BB962C8B-B14F-4D97-AF65-F5344CB8AC3E}">
        <p14:creationId xmlns:p14="http://schemas.microsoft.com/office/powerpoint/2010/main" val="123085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Activities</a:t>
            </a:r>
          </a:p>
        </p:txBody>
      </p:sp>
      <p:sp>
        <p:nvSpPr>
          <p:cNvPr id="3" name="Content Placeholder 2"/>
          <p:cNvSpPr>
            <a:spLocks noGrp="1"/>
          </p:cNvSpPr>
          <p:nvPr>
            <p:ph idx="1"/>
          </p:nvPr>
        </p:nvSpPr>
        <p:spPr/>
        <p:txBody>
          <a:bodyPr>
            <a:normAutofit/>
          </a:bodyPr>
          <a:lstStyle/>
          <a:p>
            <a:pPr/>
            <a:r>
              <a:rPr sz="2000"/>
              <a:t>Every process repeats a cycle:</a:t>
            </a:r>
          </a:p>
          <a:p>
            <a:pPr lvl="1"/>
            <a:r>
              <a:rPr sz="1800"/>
              <a:t>Wait in the ready queue for the CPU</a:t>
            </a:r>
          </a:p>
          <a:p>
            <a:pPr lvl="1"/>
            <a:r>
              <a:rPr sz="1800"/>
              <a:t>Run for its CPU burst, or until its time slice runs out</a:t>
            </a:r>
          </a:p>
          <a:p>
            <a:pPr lvl="1"/>
            <a:r>
              <a:rPr sz="1800"/>
              <a:t>Wait for I/O, or go back to the ready queue</a:t>
            </a:r>
          </a:p>
          <a:p>
            <a:pPr/>
            <a:r>
              <a:rPr sz="2000"/>
              <a:t>When it has no more work to do, it ends</a:t>
            </a:r>
          </a:p>
          <a:p>
            <a:pPr/>
            <a:r>
              <a:rPr u="sng" sz="2000"/>
              <a:t>CPU-bound</a:t>
            </a:r>
            <a:r>
              <a:rPr sz="2000"/>
              <a:t> processes mostly compute, like a video export. </a:t>
            </a:r>
            <a:r>
              <a:rPr u="sng" sz="2000"/>
              <a:t>I/O-bound</a:t>
            </a:r>
            <a:r>
              <a:rPr sz="2000"/>
              <a:t> processes mostly wait, like a text editor waiting for you to type</a:t>
            </a:r>
          </a:p>
        </p:txBody>
      </p:sp>
    </p:spTree>
    <p:extLst>
      <p:ext uri="{BB962C8B-B14F-4D97-AF65-F5344CB8AC3E}">
        <p14:creationId xmlns:p14="http://schemas.microsoft.com/office/powerpoint/2010/main" val="210148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Priorities</a:t>
            </a:r>
          </a:p>
        </p:txBody>
      </p:sp>
      <p:sp>
        <p:nvSpPr>
          <p:cNvPr id="3" name="Content Placeholder 2"/>
          <p:cNvSpPr>
            <a:spLocks noGrp="1"/>
          </p:cNvSpPr>
          <p:nvPr>
            <p:ph idx="1"/>
          </p:nvPr>
        </p:nvSpPr>
        <p:spPr/>
        <p:txBody>
          <a:bodyPr>
            <a:normAutofit/>
          </a:bodyPr>
          <a:lstStyle/>
          <a:p>
            <a:pPr/>
            <a:r>
              <a:rPr sz="2200"/>
              <a:t>Some kinds of processes get priority over others, such as system processes over background tasks</a:t>
            </a:r>
          </a:p>
          <a:p>
            <a:pPr/>
            <a:r>
              <a:rPr u="sng" sz="2200"/>
              <a:t>Static</a:t>
            </a:r>
            <a:r>
              <a:rPr sz="2200"/>
              <a:t> priorities never change: simple and low overhead, but they can't react to what's happening</a:t>
            </a:r>
          </a:p>
          <a:p>
            <a:pPr/>
            <a:r>
              <a:rPr u="sng" sz="2200"/>
              <a:t>Dynamic</a:t>
            </a:r>
            <a:r>
              <a:rPr sz="2200"/>
              <a:t> priorities change as the system runs: more responsive and smoother, for a little more overhead</a:t>
            </a:r>
          </a:p>
        </p:txBody>
      </p:sp>
    </p:spTree>
    <p:extLst>
      <p:ext uri="{BB962C8B-B14F-4D97-AF65-F5344CB8AC3E}">
        <p14:creationId xmlns:p14="http://schemas.microsoft.com/office/powerpoint/2010/main" val="24892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Implementing Dynamic Priority</a:t>
            </a:r>
          </a:p>
        </p:txBody>
      </p:sp>
      <p:sp>
        <p:nvSpPr>
          <p:cNvPr id="3" name="Content Placeholder 2"/>
          <p:cNvSpPr>
            <a:spLocks noGrp="1"/>
          </p:cNvSpPr>
          <p:nvPr>
            <p:ph idx="1"/>
          </p:nvPr>
        </p:nvSpPr>
        <p:spPr/>
        <p:txBody>
          <a:bodyPr>
            <a:normAutofit/>
          </a:bodyPr>
          <a:lstStyle/>
          <a:p>
            <a:pPr/>
            <a:r>
              <a:rPr sz="2000"/>
              <a:t>The OS guesses from recent behavior: a process will probably keep doing what it just did</a:t>
            </a:r>
          </a:p>
          <a:p>
            <a:pPr/>
            <a:r>
              <a:rPr sz="2000"/>
              <a:t>Give the CPU to the highest priority process, with a time slice</a:t>
            </a:r>
          </a:p>
          <a:p>
            <a:pPr lvl="1"/>
            <a:r>
              <a:rPr sz="1800"/>
              <a:t>If it stops early to wait for I/O, raise its priority. It's probably interactive</a:t>
            </a:r>
          </a:p>
          <a:p>
            <a:pPr lvl="1"/>
            <a:r>
              <a:rPr sz="1800"/>
              <a:t>If it uses its whole time slice, lower its priority. It's probably CPU-bound</a:t>
            </a:r>
          </a:p>
          <a:p>
            <a:pPr/>
            <a:r>
              <a:rPr sz="2000"/>
              <a:t>This keeps the apps you're using quick, while long jobs still make progress</a:t>
            </a:r>
          </a:p>
        </p:txBody>
      </p:sp>
    </p:spTree>
    <p:extLst>
      <p:ext uri="{BB962C8B-B14F-4D97-AF65-F5344CB8AC3E}">
        <p14:creationId xmlns:p14="http://schemas.microsoft.com/office/powerpoint/2010/main" val="2565360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Starvation and Aging</a:t>
            </a:r>
          </a:p>
        </p:txBody>
      </p:sp>
      <p:sp>
        <p:nvSpPr>
          <p:cNvPr id="3" name="Content Placeholder 2"/>
          <p:cNvSpPr>
            <a:spLocks noGrp="1"/>
          </p:cNvSpPr>
          <p:nvPr>
            <p:ph idx="1"/>
          </p:nvPr>
        </p:nvSpPr>
        <p:spPr/>
        <p:txBody>
          <a:bodyPr>
            <a:normAutofit/>
          </a:bodyPr>
          <a:lstStyle/>
          <a:p>
            <a:pPr/>
            <a:r>
              <a:rPr sz="2200"/>
              <a:t>Giving some processes priority isn't fair, by design</a:t>
            </a:r>
          </a:p>
          <a:p>
            <a:pPr/>
            <a:r>
              <a:rPr u="sng" sz="2200"/>
              <a:t>Starvation</a:t>
            </a:r>
            <a:r>
              <a:rPr sz="2200"/>
              <a:t>: a low-priority process waits forever, because higher-priority work keeps arriving</a:t>
            </a:r>
          </a:p>
          <a:p>
            <a:pPr/>
            <a:r>
              <a:rPr u="sng" sz="2200"/>
              <a:t>Aging</a:t>
            </a:r>
            <a:r>
              <a:rPr sz="2200"/>
              <a:t>: slowly raise a process's priority the longer it waits, until it finally runs</a:t>
            </a:r>
          </a:p>
          <a:p>
            <a:pPr lvl="1"/>
            <a:r>
              <a:rPr sz="2000"/>
              <a:t>Selfish round-robin is one example: waiting processes gain priority until they join the active queue</a:t>
            </a:r>
          </a:p>
        </p:txBody>
      </p:sp>
    </p:spTree>
    <p:extLst>
      <p:ext uri="{BB962C8B-B14F-4D97-AF65-F5344CB8AC3E}">
        <p14:creationId xmlns:p14="http://schemas.microsoft.com/office/powerpoint/2010/main" val="204351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Preemptive vs. </a:t>
            </a:r>
            <a:r>
              <a:rPr lang="en-US" dirty="0" err="1"/>
              <a:t>Nonpreemptive</a:t>
            </a:r>
            <a:r>
              <a:rPr lang="en-US" dirty="0"/>
              <a:t> Scheduling</a:t>
            </a:r>
          </a:p>
        </p:txBody>
      </p:sp>
      <p:sp>
        <p:nvSpPr>
          <p:cNvPr id="3" name="Content Placeholder 2"/>
          <p:cNvSpPr>
            <a:spLocks noGrp="1"/>
          </p:cNvSpPr>
          <p:nvPr>
            <p:ph idx="1"/>
          </p:nvPr>
        </p:nvSpPr>
        <p:spPr/>
        <p:txBody>
          <a:bodyPr>
            <a:normAutofit/>
          </a:bodyPr>
          <a:lstStyle/>
          <a:p>
            <a:pPr/>
            <a:r>
              <a:rPr u="sng" sz="1800"/>
              <a:t>Preemptive</a:t>
            </a:r>
            <a:r>
              <a:rPr sz="1800"/>
              <a:t>: the OS can take the CPU away from a running process</a:t>
            </a:r>
          </a:p>
          <a:p>
            <a:pPr lvl="1"/>
            <a:r>
              <a:rPr sz="1600"/>
              <a:t>Better response times, and needed for interactive systems</a:t>
            </a:r>
          </a:p>
          <a:p>
            <a:pPr/>
            <a:r>
              <a:rPr u="sng" sz="1800"/>
              <a:t>Nonpreemptive</a:t>
            </a:r>
            <a:r>
              <a:rPr sz="1800"/>
              <a:t>: a process runs until it finishes or gives up the CPU</a:t>
            </a:r>
          </a:p>
          <a:p>
            <a:pPr lvl="1"/>
            <a:r>
              <a:rPr sz="1600"/>
              <a:t>A long or stuck process can block everything else</a:t>
            </a:r>
          </a:p>
          <a:p>
            <a:pPr/>
            <a:r>
              <a:rPr sz="1800"/>
              <a:t>Every modern desktop and phone OS is preemptive</a:t>
            </a:r>
          </a:p>
          <a:p>
            <a:pPr/>
            <a:r>
              <a:rPr b="1" sz="1800"/>
              <a:t>Historical note:</a:t>
            </a:r>
            <a:r>
              <a:rPr sz="1800"/>
              <a:t> Windows 3.1 and classic Mac OS used cooperative multitasking, where each app had to give up the CPU on its own, so one frozen app could freeze the whole computer. Still worth knowing because it shows exactly why preemption matters</a:t>
            </a:r>
          </a:p>
        </p:txBody>
      </p:sp>
    </p:spTree>
    <p:extLst>
      <p:ext uri="{BB962C8B-B14F-4D97-AF65-F5344CB8AC3E}">
        <p14:creationId xmlns:p14="http://schemas.microsoft.com/office/powerpoint/2010/main" val="58372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First-In-First-Out (FIFO) Scheduling</a:t>
            </a:r>
          </a:p>
        </p:txBody>
      </p:sp>
      <p:sp>
        <p:nvSpPr>
          <p:cNvPr id="3" name="Content Placeholder 2"/>
          <p:cNvSpPr>
            <a:spLocks noGrp="1"/>
          </p:cNvSpPr>
          <p:nvPr>
            <p:ph idx="1"/>
          </p:nvPr>
        </p:nvSpPr>
        <p:spPr/>
        <p:txBody>
          <a:bodyPr>
            <a:normAutofit/>
          </a:bodyPr>
          <a:lstStyle/>
          <a:p>
            <a:pPr/>
            <a:r>
              <a:rPr sz="2200"/>
              <a:t>Processes run in the order they arrive</a:t>
            </a:r>
          </a:p>
          <a:p>
            <a:pPr/>
            <a:r>
              <a:rPr sz="2200"/>
              <a:t>Nonpreemptive, and simple to understand</a:t>
            </a:r>
          </a:p>
          <a:p>
            <a:pPr/>
            <a:r>
              <a:rPr sz="2200"/>
              <a:t>Fair in one sense, since everyone waits their turn, but short jobs get stuck behind long ones</a:t>
            </a:r>
          </a:p>
          <a:p>
            <a:pPr/>
            <a:r>
              <a:rPr sz="2200"/>
              <a:t>Rarely used on its own, but it's part of other schedulers</a:t>
            </a:r>
          </a:p>
        </p:txBody>
      </p:sp>
    </p:spTree>
    <p:extLst>
      <p:ext uri="{BB962C8B-B14F-4D97-AF65-F5344CB8AC3E}">
        <p14:creationId xmlns:p14="http://schemas.microsoft.com/office/powerpoint/2010/main" val="316948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Shortest Job First (SJF)</a:t>
            </a:r>
          </a:p>
        </p:txBody>
      </p:sp>
      <p:sp>
        <p:nvSpPr>
          <p:cNvPr id="3" name="Content Placeholder 2"/>
          <p:cNvSpPr>
            <a:spLocks noGrp="1"/>
          </p:cNvSpPr>
          <p:nvPr>
            <p:ph idx="1"/>
          </p:nvPr>
        </p:nvSpPr>
        <p:spPr/>
        <p:txBody>
          <a:bodyPr>
            <a:normAutofit/>
          </a:bodyPr>
          <a:lstStyle/>
          <a:p>
            <a:pPr/>
            <a:r>
              <a:rPr sz="2000"/>
              <a:t>Also called shortest process first (SPF), or shortest process next</a:t>
            </a:r>
          </a:p>
          <a:p>
            <a:pPr/>
            <a:r>
              <a:rPr sz="2000"/>
              <a:t>Runs the process with the shortest next CPU burst first</a:t>
            </a:r>
          </a:p>
          <a:p>
            <a:pPr/>
            <a:r>
              <a:rPr sz="2000"/>
              <a:t>Gives the lowest average waiting time of any nonpreemptive method</a:t>
            </a:r>
          </a:p>
          <a:p>
            <a:pPr/>
            <a:r>
              <a:rPr sz="2000"/>
              <a:t>But it has to guess run times, and those guesses can be wrong, or even faked</a:t>
            </a:r>
          </a:p>
          <a:p>
            <a:pPr/>
            <a:r>
              <a:rPr sz="2000"/>
              <a:t>Long processes can wait a very long time, so it's a poor fit for interactive systems</a:t>
            </a:r>
          </a:p>
        </p:txBody>
      </p:sp>
    </p:spTree>
    <p:extLst>
      <p:ext uri="{BB962C8B-B14F-4D97-AF65-F5344CB8AC3E}">
        <p14:creationId xmlns:p14="http://schemas.microsoft.com/office/powerpoint/2010/main" val="260031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Round-Robin (RR) Scheduling</a:t>
            </a:r>
          </a:p>
        </p:txBody>
      </p:sp>
      <p:sp>
        <p:nvSpPr>
          <p:cNvPr id="3" name="Content Placeholder 2"/>
          <p:cNvSpPr>
            <a:spLocks noGrp="1"/>
          </p:cNvSpPr>
          <p:nvPr>
            <p:ph idx="1"/>
          </p:nvPr>
        </p:nvSpPr>
        <p:spPr/>
        <p:txBody>
          <a:bodyPr>
            <a:normAutofit/>
          </a:bodyPr>
          <a:lstStyle/>
          <a:p>
            <a:pPr/>
            <a:r>
              <a:rPr sz="2000"/>
              <a:t>Like FIFO, but each process only runs for a short time slice (quantum), usually a few milliseconds</a:t>
            </a:r>
          </a:p>
          <a:p>
            <a:pPr/>
            <a:r>
              <a:rPr sz="2000"/>
              <a:t>When its slice runs out, it goes to the back of the line. The ready queue works like a circle</a:t>
            </a:r>
          </a:p>
          <a:p>
            <a:pPr/>
            <a:r>
              <a:rPr sz="2000"/>
              <a:t>Preemptive, and built for time-sharing systems</a:t>
            </a:r>
          </a:p>
          <a:p>
            <a:pPr/>
            <a:r>
              <a:rPr sz="2000"/>
              <a:t>Picking the time slice:</a:t>
            </a:r>
          </a:p>
          <a:p>
            <a:pPr lvl="1"/>
            <a:r>
              <a:rPr sz="1800"/>
              <a:t>Too long, and it acts just like FIFO</a:t>
            </a:r>
          </a:p>
          <a:p>
            <a:pPr lvl="1"/>
            <a:r>
              <a:rPr sz="1800"/>
              <a:t>Too short, and the system spends more time context switching (Week 2) than running processes</a:t>
            </a:r>
          </a:p>
          <a:p>
            <a:pPr lvl="1"/>
            <a:r>
              <a:rPr sz="1800"/>
              <a:t>Just right: long enough for interactive processes to start their next I/O</a:t>
            </a:r>
          </a:p>
        </p:txBody>
      </p:sp>
    </p:spTree>
    <p:extLst>
      <p:ext uri="{BB962C8B-B14F-4D97-AF65-F5344CB8AC3E}">
        <p14:creationId xmlns:p14="http://schemas.microsoft.com/office/powerpoint/2010/main" val="352779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Highest-Response-Ratio-Next (HRRN)</a:t>
            </a:r>
          </a:p>
        </p:txBody>
      </p:sp>
      <p:sp>
        <p:nvSpPr>
          <p:cNvPr id="3" name="Content Placeholder 2"/>
          <p:cNvSpPr>
            <a:spLocks noGrp="1"/>
          </p:cNvSpPr>
          <p:nvPr>
            <p:ph idx="1"/>
          </p:nvPr>
        </p:nvSpPr>
        <p:spPr/>
        <p:txBody>
          <a:bodyPr>
            <a:normAutofit/>
          </a:bodyPr>
          <a:lstStyle/>
          <a:p>
            <a:pPr/>
            <a:r>
              <a:rPr sz="2200"/>
              <a:t>An improvement on shortest job first</a:t>
            </a:r>
          </a:p>
          <a:p>
            <a:pPr/>
            <a:r>
              <a:rPr sz="2200"/>
              <a:t>Looks at both how long a process has waited and how long it needs to run</a:t>
            </a:r>
          </a:p>
          <a:p>
            <a:pPr/>
            <a:r>
              <a:rPr sz="2200"/>
              <a:t>The longer a process waits, the higher its priority, so nothing waits forever</a:t>
            </a:r>
          </a:p>
          <a:p>
            <a:pPr/>
            <a:r>
              <a:rPr sz="2200"/>
              <a:t>Still nonpreemptive</a:t>
            </a:r>
          </a:p>
        </p:txBody>
      </p:sp>
    </p:spTree>
    <p:extLst>
      <p:ext uri="{BB962C8B-B14F-4D97-AF65-F5344CB8AC3E}">
        <p14:creationId xmlns:p14="http://schemas.microsoft.com/office/powerpoint/2010/main" val="301573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Shortest-Remaining-Time (SRT) Scheduling</a:t>
            </a:r>
          </a:p>
        </p:txBody>
      </p:sp>
      <p:sp>
        <p:nvSpPr>
          <p:cNvPr id="3" name="Content Placeholder 2"/>
          <p:cNvSpPr>
            <a:spLocks noGrp="1"/>
          </p:cNvSpPr>
          <p:nvPr>
            <p:ph idx="1"/>
          </p:nvPr>
        </p:nvSpPr>
        <p:spPr/>
        <p:txBody>
          <a:bodyPr>
            <a:normAutofit/>
          </a:bodyPr>
          <a:lstStyle/>
          <a:p>
            <a:pPr/>
            <a:r>
              <a:rPr sz="2200"/>
              <a:t>The preemptive version of shortest job first</a:t>
            </a:r>
          </a:p>
          <a:p>
            <a:pPr/>
            <a:r>
              <a:rPr sz="2200"/>
              <a:t>A new process with a shorter run time takes the CPU from the running one</a:t>
            </a:r>
          </a:p>
          <a:p>
            <a:pPr/>
            <a:r>
              <a:rPr sz="2200"/>
              <a:t>Long processes wait even longer than with shortest job first</a:t>
            </a:r>
          </a:p>
          <a:p>
            <a:pPr/>
            <a:r>
              <a:rPr sz="2200"/>
              <a:t>Lots of switching adds overhead, and a nearly finished process can get bumped</a:t>
            </a:r>
          </a:p>
        </p:txBody>
      </p:sp>
    </p:spTree>
    <p:extLst>
      <p:ext uri="{BB962C8B-B14F-4D97-AF65-F5344CB8AC3E}">
        <p14:creationId xmlns:p14="http://schemas.microsoft.com/office/powerpoint/2010/main" val="3184441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Multilevel Feedback Queues</a:t>
            </a:r>
          </a:p>
        </p:txBody>
      </p:sp>
      <p:sp>
        <p:nvSpPr>
          <p:cNvPr id="3" name="Content Placeholder 2"/>
          <p:cNvSpPr>
            <a:spLocks noGrp="1"/>
          </p:cNvSpPr>
          <p:nvPr>
            <p:ph idx="1"/>
          </p:nvPr>
        </p:nvSpPr>
        <p:spPr/>
        <p:txBody>
          <a:bodyPr>
            <a:normAutofit/>
          </a:bodyPr>
          <a:lstStyle/>
          <a:p>
            <a:pPr/>
            <a:r>
              <a:rPr sz="1800"/>
              <a:t>Quick interactive apps should usually run before long background jobs</a:t>
            </a:r>
          </a:p>
          <a:p>
            <a:pPr/>
            <a:r>
              <a:rPr sz="1800"/>
              <a:t>New processes start in the top queue, with the highest priority</a:t>
            </a:r>
          </a:p>
          <a:p>
            <a:pPr/>
            <a:r>
              <a:rPr sz="1800"/>
              <a:t>Processes that use their whole time slice move down a level</a:t>
            </a:r>
          </a:p>
          <a:p>
            <a:pPr/>
            <a:r>
              <a:rPr sz="1800"/>
              <a:t>So short and I/O-bound processes stay near the top, and long jobs sink to the bottom</a:t>
            </a:r>
          </a:p>
          <a:p>
            <a:pPr/>
            <a:r>
              <a:rPr sz="1800"/>
              <a:t>Each level uses round-robin, and the lower levels run when the levels above are empty</a:t>
            </a:r>
          </a:p>
          <a:p>
            <a:pPr/>
            <a:r>
              <a:rPr sz="1800"/>
              <a:t>The scheduler learns about each process from how it behaves, without being told</a:t>
            </a:r>
          </a:p>
        </p:txBody>
      </p:sp>
    </p:spTree>
    <p:extLst>
      <p:ext uri="{BB962C8B-B14F-4D97-AF65-F5344CB8AC3E}">
        <p14:creationId xmlns:p14="http://schemas.microsoft.com/office/powerpoint/2010/main" val="97595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Multilevel Feedback Queues</a:t>
            </a:r>
          </a:p>
        </p:txBody>
      </p:sp>
      <p:pic>
        <p:nvPicPr>
          <p:cNvPr id="2050" name="Picture 2" descr="Multilevel feedback queues. Levels 1 to n minus 1 are first-in, first-out queues, and level n is round-robin. The process at the front of each queue uses a processor. If it completes, it leaves. If it's preempted, it moves down to the next lower queue. At level n, preempted processes go back to the end of the same queu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79812" y="1676400"/>
            <a:ext cx="4475893" cy="5129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900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Multi-Queue Scheduling</a:t>
            </a:r>
          </a:p>
        </p:txBody>
      </p:sp>
      <p:sp>
        <p:nvSpPr>
          <p:cNvPr id="3" name="Content Placeholder 2"/>
          <p:cNvSpPr>
            <a:spLocks noGrp="1"/>
          </p:cNvSpPr>
          <p:nvPr>
            <p:ph idx="1"/>
          </p:nvPr>
        </p:nvSpPr>
        <p:spPr/>
        <p:txBody>
          <a:bodyPr>
            <a:normAutofit/>
          </a:bodyPr>
          <a:lstStyle/>
          <a:p>
            <a:pPr/>
            <a:r>
              <a:rPr sz="2200"/>
              <a:t>The ready queue is split into separate queues by type of process, each with its own scheduling method</a:t>
            </a:r>
          </a:p>
          <a:p>
            <a:pPr/>
            <a:r>
              <a:rPr sz="2200"/>
              <a:t>For example: system processes, interactive apps, and background batch jobs</a:t>
            </a:r>
          </a:p>
          <a:p>
            <a:pPr/>
            <a:r>
              <a:rPr sz="2200"/>
              <a:t>Unlike multilevel feedback queues, processes usually stay in their own queue</a:t>
            </a:r>
          </a:p>
        </p:txBody>
      </p:sp>
    </p:spTree>
    <p:extLst>
      <p:ext uri="{BB962C8B-B14F-4D97-AF65-F5344CB8AC3E}">
        <p14:creationId xmlns:p14="http://schemas.microsoft.com/office/powerpoint/2010/main" val="67055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Fair Share Scheduling</a:t>
            </a:r>
          </a:p>
        </p:txBody>
      </p:sp>
      <p:sp>
        <p:nvSpPr>
          <p:cNvPr id="3" name="Content Placeholder 2"/>
          <p:cNvSpPr>
            <a:spLocks noGrp="1"/>
          </p:cNvSpPr>
          <p:nvPr>
            <p:ph idx="1"/>
          </p:nvPr>
        </p:nvSpPr>
        <p:spPr/>
        <p:txBody>
          <a:bodyPr>
            <a:normAutofit/>
          </a:bodyPr>
          <a:lstStyle/>
          <a:p>
            <a:pPr/>
            <a:r>
              <a:rPr sz="2200"/>
              <a:t>Divides the CPU between groups of users or apps, not just individual processes</a:t>
            </a:r>
          </a:p>
          <a:p>
            <a:pPr/>
            <a:r>
              <a:rPr sz="2200"/>
              <a:t>Stops one group from hogging the system, and passes unused time to the others</a:t>
            </a:r>
          </a:p>
          <a:p>
            <a:pPr/>
            <a:r>
              <a:rPr sz="2200"/>
              <a:t>Today on Linux, cgroups do this. They're how containers and cloud servers limit each customer's share of the CPU</a:t>
            </a:r>
          </a:p>
        </p:txBody>
      </p:sp>
    </p:spTree>
    <p:extLst>
      <p:ext uri="{BB962C8B-B14F-4D97-AF65-F5344CB8AC3E}">
        <p14:creationId xmlns:p14="http://schemas.microsoft.com/office/powerpoint/2010/main" val="6906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Real-Time Systems</a:t>
            </a:r>
          </a:p>
        </p:txBody>
      </p:sp>
      <p:sp>
        <p:nvSpPr>
          <p:cNvPr id="3" name="Content Placeholder 2"/>
          <p:cNvSpPr>
            <a:spLocks noGrp="1"/>
          </p:cNvSpPr>
          <p:nvPr>
            <p:ph idx="1"/>
          </p:nvPr>
        </p:nvSpPr>
        <p:spPr/>
        <p:txBody>
          <a:bodyPr>
            <a:normAutofit/>
          </a:bodyPr>
          <a:lstStyle/>
          <a:p>
            <a:pPr/>
            <a:r>
              <a:rPr sz="2200"/>
              <a:t>A real-time system has to respond within strict time limits</a:t>
            </a:r>
          </a:p>
          <a:p>
            <a:pPr/>
            <a:r>
              <a:rPr sz="2200"/>
              <a:t>It relies on priorities and preemption</a:t>
            </a:r>
          </a:p>
          <a:p>
            <a:pPr/>
            <a:r>
              <a:rPr sz="2200"/>
              <a:t>Examples: a car's airbags and anti-lock brakes, pacemakers, and factory robots</a:t>
            </a:r>
          </a:p>
        </p:txBody>
      </p:sp>
    </p:spTree>
    <p:extLst>
      <p:ext uri="{BB962C8B-B14F-4D97-AF65-F5344CB8AC3E}">
        <p14:creationId xmlns:p14="http://schemas.microsoft.com/office/powerpoint/2010/main" val="77441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Real-Time Scheduling</a:t>
            </a:r>
          </a:p>
        </p:txBody>
      </p:sp>
      <p:sp>
        <p:nvSpPr>
          <p:cNvPr id="3" name="Content Placeholder 2"/>
          <p:cNvSpPr>
            <a:spLocks noGrp="1"/>
          </p:cNvSpPr>
          <p:nvPr>
            <p:ph idx="1"/>
          </p:nvPr>
        </p:nvSpPr>
        <p:spPr/>
        <p:txBody>
          <a:bodyPr>
            <a:normAutofit/>
          </a:bodyPr>
          <a:lstStyle/>
          <a:p>
            <a:pPr/>
            <a:r>
              <a:rPr sz="2200"/>
              <a:t>Processes have deadlines, and many run on a regular schedule (periodically)</a:t>
            </a:r>
          </a:p>
          <a:p>
            <a:pPr/>
            <a:r>
              <a:rPr u="sng" sz="2200"/>
              <a:t>Soft real-time</a:t>
            </a:r>
            <a:r>
              <a:rPr sz="2200"/>
              <a:t>: deadlines are usually met. Missing one is annoying, like a stuttering video call</a:t>
            </a:r>
          </a:p>
          <a:p>
            <a:pPr/>
            <a:r>
              <a:rPr u="sng" sz="2200"/>
              <a:t>Hard real-time</a:t>
            </a:r>
            <a:r>
              <a:rPr sz="2200"/>
              <a:t>: deadlines must always be met. Missing one can be catastrophic, like in air traffic control or airbags</a:t>
            </a:r>
          </a:p>
        </p:txBody>
      </p:sp>
    </p:spTree>
    <p:extLst>
      <p:ext uri="{BB962C8B-B14F-4D97-AF65-F5344CB8AC3E}">
        <p14:creationId xmlns:p14="http://schemas.microsoft.com/office/powerpoint/2010/main" val="3984311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Static Real-Time Scheduling</a:t>
            </a:r>
          </a:p>
        </p:txBody>
      </p:sp>
      <p:sp>
        <p:nvSpPr>
          <p:cNvPr id="3" name="Content Placeholder 2"/>
          <p:cNvSpPr>
            <a:spLocks noGrp="1"/>
          </p:cNvSpPr>
          <p:nvPr>
            <p:ph idx="1"/>
          </p:nvPr>
        </p:nvSpPr>
        <p:spPr/>
        <p:txBody>
          <a:bodyPr>
            <a:normAutofit/>
          </a:bodyPr>
          <a:lstStyle/>
          <a:p>
            <a:pPr/>
            <a:r>
              <a:rPr sz="2200"/>
              <a:t>Priorities don't change. Low overhead, and good when conditions rarely change</a:t>
            </a:r>
          </a:p>
          <a:p>
            <a:pPr lvl="1"/>
            <a:r>
              <a:rPr u="sng" sz="2000"/>
              <a:t>Rate-monotonic</a:t>
            </a:r>
            <a:r>
              <a:rPr sz="2000"/>
              <a:t>: tasks that run more often get higher priority</a:t>
            </a:r>
          </a:p>
          <a:p>
            <a:pPr lvl="1"/>
            <a:r>
              <a:rPr u="sng" sz="2000"/>
              <a:t>Deadline rate-monotonic</a:t>
            </a:r>
            <a:r>
              <a:rPr sz="2000"/>
              <a:t>: for tasks whose deadline isn't the same as how often they run</a:t>
            </a:r>
          </a:p>
        </p:txBody>
      </p:sp>
    </p:spTree>
    <p:extLst>
      <p:ext uri="{BB962C8B-B14F-4D97-AF65-F5344CB8AC3E}">
        <p14:creationId xmlns:p14="http://schemas.microsoft.com/office/powerpoint/2010/main" val="396160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Real-Time Scheduling</a:t>
            </a:r>
          </a:p>
        </p:txBody>
      </p:sp>
      <p:sp>
        <p:nvSpPr>
          <p:cNvPr id="3" name="Content Placeholder 2"/>
          <p:cNvSpPr>
            <a:spLocks noGrp="1"/>
          </p:cNvSpPr>
          <p:nvPr>
            <p:ph idx="1"/>
          </p:nvPr>
        </p:nvSpPr>
        <p:spPr/>
        <p:txBody>
          <a:bodyPr>
            <a:normAutofit/>
          </a:bodyPr>
          <a:lstStyle/>
          <a:p>
            <a:pPr/>
            <a:r>
              <a:rPr sz="2200"/>
              <a:t>Priorities change based on deadlines</a:t>
            </a:r>
          </a:p>
          <a:p>
            <a:pPr lvl="1"/>
            <a:r>
              <a:rPr u="sng" sz="2000"/>
              <a:t>Earliest deadline first (EDF)</a:t>
            </a:r>
            <a:r>
              <a:rPr sz="2000"/>
              <a:t>: always run the task whose deadline is soonest</a:t>
            </a:r>
          </a:p>
          <a:p>
            <a:pPr lvl="1"/>
            <a:r>
              <a:rPr u="sng" sz="2000"/>
              <a:t>Minimum laxity first</a:t>
            </a:r>
            <a:r>
              <a:rPr sz="2000"/>
              <a:t>: run the task with the least spare time, based on its deadline and how much work it has left</a:t>
            </a:r>
          </a:p>
          <a:p>
            <a:pPr/>
            <a:r>
              <a:rPr sz="2200"/>
              <a:t>The extra overhead must never cause a missed deadline</a:t>
            </a:r>
          </a:p>
        </p:txBody>
      </p:sp>
    </p:spTree>
    <p:extLst>
      <p:ext uri="{BB962C8B-B14F-4D97-AF65-F5344CB8AC3E}">
        <p14:creationId xmlns:p14="http://schemas.microsoft.com/office/powerpoint/2010/main" val="93469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Priority Scheduling</a:t>
            </a:r>
          </a:p>
        </p:txBody>
      </p:sp>
      <p:sp>
        <p:nvSpPr>
          <p:cNvPr id="3" name="Content Placeholder 2"/>
          <p:cNvSpPr>
            <a:spLocks noGrp="1"/>
          </p:cNvSpPr>
          <p:nvPr>
            <p:ph idx="1"/>
          </p:nvPr>
        </p:nvSpPr>
        <p:spPr/>
        <p:txBody>
          <a:bodyPr>
            <a:normAutofit/>
          </a:bodyPr>
          <a:lstStyle/>
          <a:p>
            <a:pPr/>
            <a:r>
              <a:rPr sz="2200"/>
              <a:t>Each process gets a priority, and the highest priority ready process runs next</a:t>
            </a:r>
          </a:p>
          <a:p>
            <a:pPr/>
            <a:r>
              <a:rPr sz="2200"/>
              <a:t>Nonpreemptive: a new high-priority process waits for the current one to finish</a:t>
            </a:r>
          </a:p>
          <a:p>
            <a:pPr/>
            <a:r>
              <a:rPr sz="2200"/>
              <a:t>Preemptive: a new high-priority process takes the CPU right away</a:t>
            </a:r>
          </a:p>
          <a:p>
            <a:pPr/>
            <a:r>
              <a:rPr sz="2200"/>
              <a:t>Needs aging, or low-priority processes can starve</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Scheduling Example: The Setup</a:t>
            </a:r>
          </a:p>
        </p:txBody>
      </p:sp>
      <p:sp>
        <p:nvSpPr>
          <p:cNvPr id="3" name="Content Placeholder 2"/>
          <p:cNvSpPr>
            <a:spLocks noGrp="1"/>
          </p:cNvSpPr>
          <p:nvPr>
            <p:ph idx="1"/>
          </p:nvPr>
        </p:nvSpPr>
        <p:spPr/>
        <p:txBody>
          <a:bodyPr>
            <a:normAutofit/>
          </a:bodyPr>
          <a:lstStyle/>
          <a:p>
            <a:pPr/>
            <a:r>
              <a:rPr sz="2200"/>
              <a:t>Four processes arrive at time 0, in this order:</a:t>
            </a:r>
          </a:p>
          <a:p>
            <a:pPr lvl="1"/>
            <a:r>
              <a:rPr sz="2000"/>
              <a:t>P1 needs 8 units of CPU time</a:t>
            </a:r>
          </a:p>
          <a:p>
            <a:pPr lvl="1"/>
            <a:r>
              <a:rPr sz="2000"/>
              <a:t>P2 needs 4</a:t>
            </a:r>
          </a:p>
          <a:p>
            <a:pPr lvl="1"/>
            <a:r>
              <a:rPr sz="2000"/>
              <a:t>P3 needs 2</a:t>
            </a:r>
          </a:p>
          <a:p>
            <a:pPr lvl="1"/>
            <a:r>
              <a:rPr sz="2000"/>
              <a:t>P4 needs 1</a:t>
            </a:r>
          </a:p>
          <a:p>
            <a:pPr/>
            <a:r>
              <a:rPr sz="2200"/>
              <a:t>Waiting time: how long a process sits in the ready queue before it finishes</a:t>
            </a:r>
          </a:p>
          <a:p>
            <a:pPr/>
            <a:r>
              <a:rPr sz="2200"/>
              <a:t>Next: the same four processes under FIFO, shortest job first, and round-robin</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Scheduling Example: Three Schedulers</a:t>
            </a:r>
          </a:p>
        </p:txBody>
      </p:sp>
      <p:sp>
        <p:nvSpPr>
          <p:cNvPr id="3" name="Row label FIFO"/>
          <p:cNvSpPr txBox="1"/>
          <p:nvPr/>
        </p:nvSpPr>
        <p:spPr>
          <a:xfrm>
            <a:off x="950000" y="1600000"/>
            <a:ext cx="2350000" cy="920000"/>
          </a:xfrm>
          <a:prstGeom prst="rect">
            <a:avLst/>
          </a:prstGeom>
          <a:noFill/>
        </p:spPr>
        <p:txBody>
          <a:bodyPr wrap="square" anchor="ctr">
            <a:spAutoFit/>
          </a:bodyPr>
          <a:lstStyle/>
          <a:p>
            <a:pPr algn="l"/>
            <a:r>
              <a:rPr sz="1500" b="1">
                <a:solidFill>
                  <a:srgbClr val="1F3B4D"/>
                </a:solidFill>
              </a:rPr>
              <a:t>FIFO</a:t>
            </a:r>
          </a:p>
          <a:p>
            <a:pPr algn="l"/>
            <a:r>
              <a:rPr sz="1300" b="0">
                <a:solidFill>
                  <a:srgbClr val="1F3B4D"/>
                </a:solidFill>
              </a:rPr>
              <a:t>average wait 8.5</a:t>
            </a:r>
          </a:p>
        </p:txBody>
      </p:sp>
      <p:sp>
        <p:nvSpPr>
          <p:cNvPr id="4" name="FIFO P1 0-8"/>
          <p:cNvSpPr/>
          <p:nvPr/>
        </p:nvSpPr>
        <p:spPr>
          <a:xfrm>
            <a:off x="3350000" y="1750000"/>
            <a:ext cx="4320000" cy="620000"/>
          </a:xfrm>
          <a:prstGeom prst="rect">
            <a:avLst/>
          </a:prstGeom>
          <a:solidFill>
            <a:srgbClr val="2E758C"/>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P1</a:t>
            </a:r>
          </a:p>
        </p:txBody>
      </p:sp>
      <p:sp>
        <p:nvSpPr>
          <p:cNvPr id="5" name="FIFO P2 8-12"/>
          <p:cNvSpPr/>
          <p:nvPr/>
        </p:nvSpPr>
        <p:spPr>
          <a:xfrm>
            <a:off x="7670000" y="1750000"/>
            <a:ext cx="2160000" cy="620000"/>
          </a:xfrm>
          <a:prstGeom prst="rect">
            <a:avLst/>
          </a:prstGeom>
          <a:solidFill>
            <a:srgbClr val="B56A1E"/>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P2</a:t>
            </a:r>
          </a:p>
        </p:txBody>
      </p:sp>
      <p:sp>
        <p:nvSpPr>
          <p:cNvPr id="6" name="FIFO P3 12-14"/>
          <p:cNvSpPr/>
          <p:nvPr/>
        </p:nvSpPr>
        <p:spPr>
          <a:xfrm>
            <a:off x="9830000" y="1750000"/>
            <a:ext cx="1080000" cy="620000"/>
          </a:xfrm>
          <a:prstGeom prst="rect">
            <a:avLst/>
          </a:prstGeom>
          <a:solidFill>
            <a:srgbClr val="4F7A4F"/>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P3</a:t>
            </a:r>
          </a:p>
        </p:txBody>
      </p:sp>
      <p:sp>
        <p:nvSpPr>
          <p:cNvPr id="7" name="FIFO P4 14-15"/>
          <p:cNvSpPr/>
          <p:nvPr/>
        </p:nvSpPr>
        <p:spPr>
          <a:xfrm>
            <a:off x="10910000" y="1750000"/>
            <a:ext cx="540000" cy="620000"/>
          </a:xfrm>
          <a:prstGeom prst="rect">
            <a:avLst/>
          </a:prstGeom>
          <a:solidFill>
            <a:srgbClr val="8E446B"/>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P4</a:t>
            </a:r>
          </a:p>
        </p:txBody>
      </p:sp>
      <p:sp>
        <p:nvSpPr>
          <p:cNvPr id="8" name="Row label Shortest job first"/>
          <p:cNvSpPr txBox="1"/>
          <p:nvPr/>
        </p:nvSpPr>
        <p:spPr>
          <a:xfrm>
            <a:off x="950000" y="2850000"/>
            <a:ext cx="2350000" cy="920000"/>
          </a:xfrm>
          <a:prstGeom prst="rect">
            <a:avLst/>
          </a:prstGeom>
          <a:noFill/>
        </p:spPr>
        <p:txBody>
          <a:bodyPr wrap="square" anchor="ctr">
            <a:spAutoFit/>
          </a:bodyPr>
          <a:lstStyle/>
          <a:p>
            <a:pPr algn="l"/>
            <a:r>
              <a:rPr sz="1500" b="1">
                <a:solidFill>
                  <a:srgbClr val="1F3B4D"/>
                </a:solidFill>
              </a:rPr>
              <a:t>Shortest job first</a:t>
            </a:r>
          </a:p>
          <a:p>
            <a:pPr algn="l"/>
            <a:r>
              <a:rPr sz="1300" b="0">
                <a:solidFill>
                  <a:srgbClr val="1F3B4D"/>
                </a:solidFill>
              </a:rPr>
              <a:t>average wait 2.75</a:t>
            </a:r>
          </a:p>
        </p:txBody>
      </p:sp>
      <p:sp>
        <p:nvSpPr>
          <p:cNvPr id="9" name="Shortest job first P4 0-1"/>
          <p:cNvSpPr/>
          <p:nvPr/>
        </p:nvSpPr>
        <p:spPr>
          <a:xfrm>
            <a:off x="3350000" y="3000000"/>
            <a:ext cx="540000" cy="620000"/>
          </a:xfrm>
          <a:prstGeom prst="rect">
            <a:avLst/>
          </a:prstGeom>
          <a:solidFill>
            <a:srgbClr val="8E446B"/>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P4</a:t>
            </a:r>
          </a:p>
        </p:txBody>
      </p:sp>
      <p:sp>
        <p:nvSpPr>
          <p:cNvPr id="10" name="Shortest job first P3 1-3"/>
          <p:cNvSpPr/>
          <p:nvPr/>
        </p:nvSpPr>
        <p:spPr>
          <a:xfrm>
            <a:off x="3890000" y="3000000"/>
            <a:ext cx="1080000" cy="620000"/>
          </a:xfrm>
          <a:prstGeom prst="rect">
            <a:avLst/>
          </a:prstGeom>
          <a:solidFill>
            <a:srgbClr val="4F7A4F"/>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P3</a:t>
            </a:r>
          </a:p>
        </p:txBody>
      </p:sp>
      <p:sp>
        <p:nvSpPr>
          <p:cNvPr id="11" name="Shortest job first P2 3-7"/>
          <p:cNvSpPr/>
          <p:nvPr/>
        </p:nvSpPr>
        <p:spPr>
          <a:xfrm>
            <a:off x="4970000" y="3000000"/>
            <a:ext cx="2160000" cy="620000"/>
          </a:xfrm>
          <a:prstGeom prst="rect">
            <a:avLst/>
          </a:prstGeom>
          <a:solidFill>
            <a:srgbClr val="B56A1E"/>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P2</a:t>
            </a:r>
          </a:p>
        </p:txBody>
      </p:sp>
      <p:sp>
        <p:nvSpPr>
          <p:cNvPr id="12" name="Shortest job first P1 7-15"/>
          <p:cNvSpPr/>
          <p:nvPr/>
        </p:nvSpPr>
        <p:spPr>
          <a:xfrm>
            <a:off x="7130000" y="3000000"/>
            <a:ext cx="4320000" cy="620000"/>
          </a:xfrm>
          <a:prstGeom prst="rect">
            <a:avLst/>
          </a:prstGeom>
          <a:solidFill>
            <a:srgbClr val="2E758C"/>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P1</a:t>
            </a:r>
          </a:p>
        </p:txBody>
      </p:sp>
      <p:sp>
        <p:nvSpPr>
          <p:cNvPr id="13" name="Row label Round-robin"/>
          <p:cNvSpPr txBox="1"/>
          <p:nvPr/>
        </p:nvSpPr>
        <p:spPr>
          <a:xfrm>
            <a:off x="950000" y="4100000"/>
            <a:ext cx="2350000" cy="920000"/>
          </a:xfrm>
          <a:prstGeom prst="rect">
            <a:avLst/>
          </a:prstGeom>
          <a:noFill/>
        </p:spPr>
        <p:txBody>
          <a:bodyPr wrap="square" anchor="ctr">
            <a:spAutoFit/>
          </a:bodyPr>
          <a:lstStyle/>
          <a:p>
            <a:pPr algn="l"/>
            <a:r>
              <a:rPr sz="1500" b="1">
                <a:solidFill>
                  <a:srgbClr val="1F3B4D"/>
                </a:solidFill>
              </a:rPr>
              <a:t>Round-robin</a:t>
            </a:r>
          </a:p>
          <a:p>
            <a:pPr algn="l"/>
            <a:r>
              <a:rPr sz="1300" b="0">
                <a:solidFill>
                  <a:srgbClr val="1F3B4D"/>
                </a:solidFill>
              </a:rPr>
              <a:t>time slice 2</a:t>
            </a:r>
          </a:p>
          <a:p>
            <a:pPr algn="l"/>
            <a:r>
              <a:rPr sz="1300" b="0">
                <a:solidFill>
                  <a:srgbClr val="1F3B4D"/>
                </a:solidFill>
              </a:rPr>
              <a:t>average wait 6</a:t>
            </a:r>
          </a:p>
        </p:txBody>
      </p:sp>
      <p:sp>
        <p:nvSpPr>
          <p:cNvPr id="14" name="Round-robin P1 0-2"/>
          <p:cNvSpPr/>
          <p:nvPr/>
        </p:nvSpPr>
        <p:spPr>
          <a:xfrm>
            <a:off x="3350000" y="4250000"/>
            <a:ext cx="1080000" cy="620000"/>
          </a:xfrm>
          <a:prstGeom prst="rect">
            <a:avLst/>
          </a:prstGeom>
          <a:solidFill>
            <a:srgbClr val="2E758C"/>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P1</a:t>
            </a:r>
          </a:p>
        </p:txBody>
      </p:sp>
      <p:sp>
        <p:nvSpPr>
          <p:cNvPr id="15" name="Round-robin P2 2-4"/>
          <p:cNvSpPr/>
          <p:nvPr/>
        </p:nvSpPr>
        <p:spPr>
          <a:xfrm>
            <a:off x="4430000" y="4250000"/>
            <a:ext cx="1080000" cy="620000"/>
          </a:xfrm>
          <a:prstGeom prst="rect">
            <a:avLst/>
          </a:prstGeom>
          <a:solidFill>
            <a:srgbClr val="B56A1E"/>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P2</a:t>
            </a:r>
          </a:p>
        </p:txBody>
      </p:sp>
      <p:sp>
        <p:nvSpPr>
          <p:cNvPr id="16" name="Round-robin P3 4-6"/>
          <p:cNvSpPr/>
          <p:nvPr/>
        </p:nvSpPr>
        <p:spPr>
          <a:xfrm>
            <a:off x="5510000" y="4250000"/>
            <a:ext cx="1080000" cy="620000"/>
          </a:xfrm>
          <a:prstGeom prst="rect">
            <a:avLst/>
          </a:prstGeom>
          <a:solidFill>
            <a:srgbClr val="4F7A4F"/>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P3</a:t>
            </a:r>
          </a:p>
        </p:txBody>
      </p:sp>
      <p:sp>
        <p:nvSpPr>
          <p:cNvPr id="17" name="Round-robin P4 6-7"/>
          <p:cNvSpPr/>
          <p:nvPr/>
        </p:nvSpPr>
        <p:spPr>
          <a:xfrm>
            <a:off x="6590000" y="4250000"/>
            <a:ext cx="540000" cy="620000"/>
          </a:xfrm>
          <a:prstGeom prst="rect">
            <a:avLst/>
          </a:prstGeom>
          <a:solidFill>
            <a:srgbClr val="8E446B"/>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P4</a:t>
            </a:r>
          </a:p>
        </p:txBody>
      </p:sp>
      <p:sp>
        <p:nvSpPr>
          <p:cNvPr id="18" name="Round-robin P1 7-9"/>
          <p:cNvSpPr/>
          <p:nvPr/>
        </p:nvSpPr>
        <p:spPr>
          <a:xfrm>
            <a:off x="7130000" y="4250000"/>
            <a:ext cx="1080000" cy="620000"/>
          </a:xfrm>
          <a:prstGeom prst="rect">
            <a:avLst/>
          </a:prstGeom>
          <a:solidFill>
            <a:srgbClr val="2E758C"/>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P1</a:t>
            </a:r>
          </a:p>
        </p:txBody>
      </p:sp>
      <p:sp>
        <p:nvSpPr>
          <p:cNvPr id="19" name="Round-robin P2 9-11"/>
          <p:cNvSpPr/>
          <p:nvPr/>
        </p:nvSpPr>
        <p:spPr>
          <a:xfrm>
            <a:off x="8210000" y="4250000"/>
            <a:ext cx="1080000" cy="620000"/>
          </a:xfrm>
          <a:prstGeom prst="rect">
            <a:avLst/>
          </a:prstGeom>
          <a:solidFill>
            <a:srgbClr val="B56A1E"/>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P2</a:t>
            </a:r>
          </a:p>
        </p:txBody>
      </p:sp>
      <p:sp>
        <p:nvSpPr>
          <p:cNvPr id="20" name="Round-robin P1 11-13"/>
          <p:cNvSpPr/>
          <p:nvPr/>
        </p:nvSpPr>
        <p:spPr>
          <a:xfrm>
            <a:off x="9290000" y="4250000"/>
            <a:ext cx="1080000" cy="620000"/>
          </a:xfrm>
          <a:prstGeom prst="rect">
            <a:avLst/>
          </a:prstGeom>
          <a:solidFill>
            <a:srgbClr val="2E758C"/>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P1</a:t>
            </a:r>
          </a:p>
        </p:txBody>
      </p:sp>
      <p:sp>
        <p:nvSpPr>
          <p:cNvPr id="21" name="Round-robin P1 13-15"/>
          <p:cNvSpPr/>
          <p:nvPr/>
        </p:nvSpPr>
        <p:spPr>
          <a:xfrm>
            <a:off x="10370000" y="4250000"/>
            <a:ext cx="1080000" cy="620000"/>
          </a:xfrm>
          <a:prstGeom prst="rect">
            <a:avLst/>
          </a:prstGeom>
          <a:solidFill>
            <a:srgbClr val="2E758C"/>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rPr>
              <a:t>P1</a:t>
            </a:r>
          </a:p>
        </p:txBody>
      </p:sp>
      <p:cxnSp>
        <p:nvCxnSpPr>
          <p:cNvPr id="22" name="Time axis"/>
          <p:cNvCxnSpPr/>
          <p:nvPr/>
        </p:nvCxnSpPr>
        <p:spPr>
          <a:xfrm>
            <a:off x="3350000" y="5150000"/>
            <a:ext cx="8100000" cy="0"/>
          </a:xfrm>
          <a:prstGeom prst="line">
            <a:avLst/>
          </a:prstGeom>
          <a:ln>
            <a:solidFill>
              <a:srgbClr val="1F3B4D"/>
            </a:solidFill>
          </a:ln>
        </p:spPr>
        <p:style>
          <a:lnRef idx="2">
            <a:schemeClr val="accent1"/>
          </a:lnRef>
          <a:fillRef idx="0">
            <a:schemeClr val="accent1"/>
          </a:fillRef>
          <a:effectRef idx="1">
            <a:schemeClr val="accent1"/>
          </a:effectRef>
          <a:fontRef idx="minor">
            <a:schemeClr val="tx1"/>
          </a:fontRef>
        </p:style>
      </p:cxnSp>
      <p:sp>
        <p:nvSpPr>
          <p:cNvPr id="23" name="Tick 0"/>
          <p:cNvSpPr txBox="1"/>
          <p:nvPr/>
        </p:nvSpPr>
        <p:spPr>
          <a:xfrm>
            <a:off x="3150000" y="5170000"/>
            <a:ext cx="400000" cy="300000"/>
          </a:xfrm>
          <a:prstGeom prst="rect">
            <a:avLst/>
          </a:prstGeom>
          <a:noFill/>
        </p:spPr>
        <p:txBody>
          <a:bodyPr wrap="square" anchor="ctr">
            <a:spAutoFit/>
          </a:bodyPr>
          <a:lstStyle/>
          <a:p>
            <a:pPr algn="ctr"/>
            <a:r>
              <a:rPr sz="1200" b="0">
                <a:solidFill>
                  <a:srgbClr val="1F3B4D"/>
                </a:solidFill>
              </a:rPr>
              <a:t>0</a:t>
            </a:r>
          </a:p>
        </p:txBody>
      </p:sp>
      <p:sp>
        <p:nvSpPr>
          <p:cNvPr id="24" name="Tick 1"/>
          <p:cNvSpPr txBox="1"/>
          <p:nvPr/>
        </p:nvSpPr>
        <p:spPr>
          <a:xfrm>
            <a:off x="3690000" y="5170000"/>
            <a:ext cx="400000" cy="300000"/>
          </a:xfrm>
          <a:prstGeom prst="rect">
            <a:avLst/>
          </a:prstGeom>
          <a:noFill/>
        </p:spPr>
        <p:txBody>
          <a:bodyPr wrap="square" anchor="ctr">
            <a:spAutoFit/>
          </a:bodyPr>
          <a:lstStyle/>
          <a:p>
            <a:pPr algn="ctr"/>
            <a:r>
              <a:rPr sz="1200" b="0">
                <a:solidFill>
                  <a:srgbClr val="1F3B4D"/>
                </a:solidFill>
              </a:rPr>
              <a:t>1</a:t>
            </a:r>
          </a:p>
        </p:txBody>
      </p:sp>
      <p:sp>
        <p:nvSpPr>
          <p:cNvPr id="25" name="Tick 2"/>
          <p:cNvSpPr txBox="1"/>
          <p:nvPr/>
        </p:nvSpPr>
        <p:spPr>
          <a:xfrm>
            <a:off x="4230000" y="5170000"/>
            <a:ext cx="400000" cy="300000"/>
          </a:xfrm>
          <a:prstGeom prst="rect">
            <a:avLst/>
          </a:prstGeom>
          <a:noFill/>
        </p:spPr>
        <p:txBody>
          <a:bodyPr wrap="square" anchor="ctr">
            <a:spAutoFit/>
          </a:bodyPr>
          <a:lstStyle/>
          <a:p>
            <a:pPr algn="ctr"/>
            <a:r>
              <a:rPr sz="1200" b="0">
                <a:solidFill>
                  <a:srgbClr val="1F3B4D"/>
                </a:solidFill>
              </a:rPr>
              <a:t>2</a:t>
            </a:r>
          </a:p>
        </p:txBody>
      </p:sp>
      <p:sp>
        <p:nvSpPr>
          <p:cNvPr id="26" name="Tick 3"/>
          <p:cNvSpPr txBox="1"/>
          <p:nvPr/>
        </p:nvSpPr>
        <p:spPr>
          <a:xfrm>
            <a:off x="4770000" y="5170000"/>
            <a:ext cx="400000" cy="300000"/>
          </a:xfrm>
          <a:prstGeom prst="rect">
            <a:avLst/>
          </a:prstGeom>
          <a:noFill/>
        </p:spPr>
        <p:txBody>
          <a:bodyPr wrap="square" anchor="ctr">
            <a:spAutoFit/>
          </a:bodyPr>
          <a:lstStyle/>
          <a:p>
            <a:pPr algn="ctr"/>
            <a:r>
              <a:rPr sz="1200" b="0">
                <a:solidFill>
                  <a:srgbClr val="1F3B4D"/>
                </a:solidFill>
              </a:rPr>
              <a:t>3</a:t>
            </a:r>
          </a:p>
        </p:txBody>
      </p:sp>
      <p:sp>
        <p:nvSpPr>
          <p:cNvPr id="27" name="Tick 4"/>
          <p:cNvSpPr txBox="1"/>
          <p:nvPr/>
        </p:nvSpPr>
        <p:spPr>
          <a:xfrm>
            <a:off x="5310000" y="5170000"/>
            <a:ext cx="400000" cy="300000"/>
          </a:xfrm>
          <a:prstGeom prst="rect">
            <a:avLst/>
          </a:prstGeom>
          <a:noFill/>
        </p:spPr>
        <p:txBody>
          <a:bodyPr wrap="square" anchor="ctr">
            <a:spAutoFit/>
          </a:bodyPr>
          <a:lstStyle/>
          <a:p>
            <a:pPr algn="ctr"/>
            <a:r>
              <a:rPr sz="1200" b="0">
                <a:solidFill>
                  <a:srgbClr val="1F3B4D"/>
                </a:solidFill>
              </a:rPr>
              <a:t>4</a:t>
            </a:r>
          </a:p>
        </p:txBody>
      </p:sp>
      <p:sp>
        <p:nvSpPr>
          <p:cNvPr id="28" name="Tick 5"/>
          <p:cNvSpPr txBox="1"/>
          <p:nvPr/>
        </p:nvSpPr>
        <p:spPr>
          <a:xfrm>
            <a:off x="5850000" y="5170000"/>
            <a:ext cx="400000" cy="300000"/>
          </a:xfrm>
          <a:prstGeom prst="rect">
            <a:avLst/>
          </a:prstGeom>
          <a:noFill/>
        </p:spPr>
        <p:txBody>
          <a:bodyPr wrap="square" anchor="ctr">
            <a:spAutoFit/>
          </a:bodyPr>
          <a:lstStyle/>
          <a:p>
            <a:pPr algn="ctr"/>
            <a:r>
              <a:rPr sz="1200" b="0">
                <a:solidFill>
                  <a:srgbClr val="1F3B4D"/>
                </a:solidFill>
              </a:rPr>
              <a:t>5</a:t>
            </a:r>
          </a:p>
        </p:txBody>
      </p:sp>
      <p:sp>
        <p:nvSpPr>
          <p:cNvPr id="29" name="Tick 6"/>
          <p:cNvSpPr txBox="1"/>
          <p:nvPr/>
        </p:nvSpPr>
        <p:spPr>
          <a:xfrm>
            <a:off x="6390000" y="5170000"/>
            <a:ext cx="400000" cy="300000"/>
          </a:xfrm>
          <a:prstGeom prst="rect">
            <a:avLst/>
          </a:prstGeom>
          <a:noFill/>
        </p:spPr>
        <p:txBody>
          <a:bodyPr wrap="square" anchor="ctr">
            <a:spAutoFit/>
          </a:bodyPr>
          <a:lstStyle/>
          <a:p>
            <a:pPr algn="ctr"/>
            <a:r>
              <a:rPr sz="1200" b="0">
                <a:solidFill>
                  <a:srgbClr val="1F3B4D"/>
                </a:solidFill>
              </a:rPr>
              <a:t>6</a:t>
            </a:r>
          </a:p>
        </p:txBody>
      </p:sp>
      <p:sp>
        <p:nvSpPr>
          <p:cNvPr id="30" name="Tick 7"/>
          <p:cNvSpPr txBox="1"/>
          <p:nvPr/>
        </p:nvSpPr>
        <p:spPr>
          <a:xfrm>
            <a:off x="6930000" y="5170000"/>
            <a:ext cx="400000" cy="300000"/>
          </a:xfrm>
          <a:prstGeom prst="rect">
            <a:avLst/>
          </a:prstGeom>
          <a:noFill/>
        </p:spPr>
        <p:txBody>
          <a:bodyPr wrap="square" anchor="ctr">
            <a:spAutoFit/>
          </a:bodyPr>
          <a:lstStyle/>
          <a:p>
            <a:pPr algn="ctr"/>
            <a:r>
              <a:rPr sz="1200" b="0">
                <a:solidFill>
                  <a:srgbClr val="1F3B4D"/>
                </a:solidFill>
              </a:rPr>
              <a:t>7</a:t>
            </a:r>
          </a:p>
        </p:txBody>
      </p:sp>
      <p:sp>
        <p:nvSpPr>
          <p:cNvPr id="31" name="Tick 8"/>
          <p:cNvSpPr txBox="1"/>
          <p:nvPr/>
        </p:nvSpPr>
        <p:spPr>
          <a:xfrm>
            <a:off x="7470000" y="5170000"/>
            <a:ext cx="400000" cy="300000"/>
          </a:xfrm>
          <a:prstGeom prst="rect">
            <a:avLst/>
          </a:prstGeom>
          <a:noFill/>
        </p:spPr>
        <p:txBody>
          <a:bodyPr wrap="square" anchor="ctr">
            <a:spAutoFit/>
          </a:bodyPr>
          <a:lstStyle/>
          <a:p>
            <a:pPr algn="ctr"/>
            <a:r>
              <a:rPr sz="1200" b="0">
                <a:solidFill>
                  <a:srgbClr val="1F3B4D"/>
                </a:solidFill>
              </a:rPr>
              <a:t>8</a:t>
            </a:r>
          </a:p>
        </p:txBody>
      </p:sp>
      <p:sp>
        <p:nvSpPr>
          <p:cNvPr id="32" name="Tick 9"/>
          <p:cNvSpPr txBox="1"/>
          <p:nvPr/>
        </p:nvSpPr>
        <p:spPr>
          <a:xfrm>
            <a:off x="8010000" y="5170000"/>
            <a:ext cx="400000" cy="300000"/>
          </a:xfrm>
          <a:prstGeom prst="rect">
            <a:avLst/>
          </a:prstGeom>
          <a:noFill/>
        </p:spPr>
        <p:txBody>
          <a:bodyPr wrap="square" anchor="ctr">
            <a:spAutoFit/>
          </a:bodyPr>
          <a:lstStyle/>
          <a:p>
            <a:pPr algn="ctr"/>
            <a:r>
              <a:rPr sz="1200" b="0">
                <a:solidFill>
                  <a:srgbClr val="1F3B4D"/>
                </a:solidFill>
              </a:rPr>
              <a:t>9</a:t>
            </a:r>
          </a:p>
        </p:txBody>
      </p:sp>
      <p:sp>
        <p:nvSpPr>
          <p:cNvPr id="33" name="Tick 10"/>
          <p:cNvSpPr txBox="1"/>
          <p:nvPr/>
        </p:nvSpPr>
        <p:spPr>
          <a:xfrm>
            <a:off x="8550000" y="5170000"/>
            <a:ext cx="400000" cy="300000"/>
          </a:xfrm>
          <a:prstGeom prst="rect">
            <a:avLst/>
          </a:prstGeom>
          <a:noFill/>
        </p:spPr>
        <p:txBody>
          <a:bodyPr wrap="square" anchor="ctr">
            <a:spAutoFit/>
          </a:bodyPr>
          <a:lstStyle/>
          <a:p>
            <a:pPr algn="ctr"/>
            <a:r>
              <a:rPr sz="1200" b="0">
                <a:solidFill>
                  <a:srgbClr val="1F3B4D"/>
                </a:solidFill>
              </a:rPr>
              <a:t>10</a:t>
            </a:r>
          </a:p>
        </p:txBody>
      </p:sp>
      <p:sp>
        <p:nvSpPr>
          <p:cNvPr id="34" name="Tick 11"/>
          <p:cNvSpPr txBox="1"/>
          <p:nvPr/>
        </p:nvSpPr>
        <p:spPr>
          <a:xfrm>
            <a:off x="9090000" y="5170000"/>
            <a:ext cx="400000" cy="300000"/>
          </a:xfrm>
          <a:prstGeom prst="rect">
            <a:avLst/>
          </a:prstGeom>
          <a:noFill/>
        </p:spPr>
        <p:txBody>
          <a:bodyPr wrap="square" anchor="ctr">
            <a:spAutoFit/>
          </a:bodyPr>
          <a:lstStyle/>
          <a:p>
            <a:pPr algn="ctr"/>
            <a:r>
              <a:rPr sz="1200" b="0">
                <a:solidFill>
                  <a:srgbClr val="1F3B4D"/>
                </a:solidFill>
              </a:rPr>
              <a:t>11</a:t>
            </a:r>
          </a:p>
        </p:txBody>
      </p:sp>
      <p:sp>
        <p:nvSpPr>
          <p:cNvPr id="35" name="Tick 12"/>
          <p:cNvSpPr txBox="1"/>
          <p:nvPr/>
        </p:nvSpPr>
        <p:spPr>
          <a:xfrm>
            <a:off x="9630000" y="5170000"/>
            <a:ext cx="400000" cy="300000"/>
          </a:xfrm>
          <a:prstGeom prst="rect">
            <a:avLst/>
          </a:prstGeom>
          <a:noFill/>
        </p:spPr>
        <p:txBody>
          <a:bodyPr wrap="square" anchor="ctr">
            <a:spAutoFit/>
          </a:bodyPr>
          <a:lstStyle/>
          <a:p>
            <a:pPr algn="ctr"/>
            <a:r>
              <a:rPr sz="1200" b="0">
                <a:solidFill>
                  <a:srgbClr val="1F3B4D"/>
                </a:solidFill>
              </a:rPr>
              <a:t>12</a:t>
            </a:r>
          </a:p>
        </p:txBody>
      </p:sp>
      <p:sp>
        <p:nvSpPr>
          <p:cNvPr id="36" name="Tick 13"/>
          <p:cNvSpPr txBox="1"/>
          <p:nvPr/>
        </p:nvSpPr>
        <p:spPr>
          <a:xfrm>
            <a:off x="10170000" y="5170000"/>
            <a:ext cx="400000" cy="300000"/>
          </a:xfrm>
          <a:prstGeom prst="rect">
            <a:avLst/>
          </a:prstGeom>
          <a:noFill/>
        </p:spPr>
        <p:txBody>
          <a:bodyPr wrap="square" anchor="ctr">
            <a:spAutoFit/>
          </a:bodyPr>
          <a:lstStyle/>
          <a:p>
            <a:pPr algn="ctr"/>
            <a:r>
              <a:rPr sz="1200" b="0">
                <a:solidFill>
                  <a:srgbClr val="1F3B4D"/>
                </a:solidFill>
              </a:rPr>
              <a:t>13</a:t>
            </a:r>
          </a:p>
        </p:txBody>
      </p:sp>
      <p:sp>
        <p:nvSpPr>
          <p:cNvPr id="37" name="Tick 14"/>
          <p:cNvSpPr txBox="1"/>
          <p:nvPr/>
        </p:nvSpPr>
        <p:spPr>
          <a:xfrm>
            <a:off x="10710000" y="5170000"/>
            <a:ext cx="400000" cy="300000"/>
          </a:xfrm>
          <a:prstGeom prst="rect">
            <a:avLst/>
          </a:prstGeom>
          <a:noFill/>
        </p:spPr>
        <p:txBody>
          <a:bodyPr wrap="square" anchor="ctr">
            <a:spAutoFit/>
          </a:bodyPr>
          <a:lstStyle/>
          <a:p>
            <a:pPr algn="ctr"/>
            <a:r>
              <a:rPr sz="1200" b="0">
                <a:solidFill>
                  <a:srgbClr val="1F3B4D"/>
                </a:solidFill>
              </a:rPr>
              <a:t>14</a:t>
            </a:r>
          </a:p>
        </p:txBody>
      </p:sp>
      <p:sp>
        <p:nvSpPr>
          <p:cNvPr id="38" name="Tick 15"/>
          <p:cNvSpPr txBox="1"/>
          <p:nvPr/>
        </p:nvSpPr>
        <p:spPr>
          <a:xfrm>
            <a:off x="11250000" y="5170000"/>
            <a:ext cx="400000" cy="300000"/>
          </a:xfrm>
          <a:prstGeom prst="rect">
            <a:avLst/>
          </a:prstGeom>
          <a:noFill/>
        </p:spPr>
        <p:txBody>
          <a:bodyPr wrap="square" anchor="ctr">
            <a:spAutoFit/>
          </a:bodyPr>
          <a:lstStyle/>
          <a:p>
            <a:pPr algn="ctr"/>
            <a:r>
              <a:rPr sz="1200" b="0">
                <a:solidFill>
                  <a:srgbClr val="1F3B4D"/>
                </a:solidFill>
              </a:rPr>
              <a:t>15</a:t>
            </a:r>
          </a:p>
        </p:txBody>
      </p:sp>
      <p:sp>
        <p:nvSpPr>
          <p:cNvPr id="39" name="Axis label"/>
          <p:cNvSpPr txBox="1"/>
          <p:nvPr/>
        </p:nvSpPr>
        <p:spPr>
          <a:xfrm>
            <a:off x="3350000" y="5480000"/>
            <a:ext cx="8100000" cy="320000"/>
          </a:xfrm>
          <a:prstGeom prst="rect">
            <a:avLst/>
          </a:prstGeom>
          <a:noFill/>
        </p:spPr>
        <p:txBody>
          <a:bodyPr wrap="square" anchor="ctr">
            <a:spAutoFit/>
          </a:bodyPr>
          <a:lstStyle/>
          <a:p>
            <a:pPr algn="ctr"/>
            <a:r>
              <a:rPr sz="1200" b="0">
                <a:solidFill>
                  <a:srgbClr val="1F3B4D"/>
                </a:solidFill>
              </a:rPr>
              <a:t>Time units</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Example Shows</a:t>
            </a:r>
          </a:p>
        </p:txBody>
      </p:sp>
      <p:sp>
        <p:nvSpPr>
          <p:cNvPr id="3" name="Content Placeholder 2"/>
          <p:cNvSpPr>
            <a:spLocks noGrp="1"/>
          </p:cNvSpPr>
          <p:nvPr>
            <p:ph idx="1"/>
          </p:nvPr>
        </p:nvSpPr>
        <p:spPr/>
        <p:txBody>
          <a:bodyPr>
            <a:normAutofit/>
          </a:bodyPr>
          <a:lstStyle/>
          <a:p>
            <a:pPr/>
            <a:r>
              <a:rPr sz="2000"/>
              <a:t>FIFO: average wait 8.5. Simple, but the short jobs get stuck behind the long one</a:t>
            </a:r>
          </a:p>
          <a:p>
            <a:pPr/>
            <a:r>
              <a:rPr sz="2000"/>
              <a:t>Shortest job first: average wait 2.75, the best average. But it needs to know run times ahead of time, and long jobs can starve</a:t>
            </a:r>
          </a:p>
          <a:p>
            <a:pPr/>
            <a:r>
              <a:rPr sz="2000"/>
              <a:t>Round-robin: average wait 6. Everyone gets a turn quickly, and every process starts within 6 time units</a:t>
            </a:r>
          </a:p>
          <a:p>
            <a:pPr/>
            <a:r>
              <a:rPr sz="2000"/>
              <a:t>Real schedulers mix these ideas, to be both fast and fair</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Linux Schedules Today</a:t>
            </a:r>
          </a:p>
        </p:txBody>
      </p:sp>
      <p:sp>
        <p:nvSpPr>
          <p:cNvPr id="3" name="Content Placeholder 2"/>
          <p:cNvSpPr>
            <a:spLocks noGrp="1"/>
          </p:cNvSpPr>
          <p:nvPr>
            <p:ph idx="1"/>
          </p:nvPr>
        </p:nvSpPr>
        <p:spPr/>
        <p:txBody>
          <a:bodyPr>
            <a:normAutofit/>
          </a:bodyPr>
          <a:lstStyle/>
          <a:p>
            <a:pPr/>
            <a:r>
              <a:rPr b="1" sz="2000"/>
              <a:t>Historical note:</a:t>
            </a:r>
            <a:r>
              <a:rPr sz="2000"/>
              <a:t> from 2007 to 2023, Linux used the Completely Fair Scheduler (CFS). Still worth knowing because most textbooks and articles still describe it</a:t>
            </a:r>
          </a:p>
          <a:p>
            <a:pPr/>
            <a:r>
              <a:rPr sz="2000"/>
              <a:t>Since 2023, Linux has used EEVDF (earliest eligible virtual deadline first)</a:t>
            </a:r>
          </a:p>
          <a:p>
            <a:pPr lvl="1"/>
            <a:r>
              <a:rPr sz="1800"/>
              <a:t>Each task gets a fair share of the CPU, plus a "deadline" for its next turn</a:t>
            </a:r>
          </a:p>
          <a:p>
            <a:pPr lvl="1"/>
            <a:r>
              <a:rPr sz="1800"/>
              <a:t>Tasks that need only short bursts, like interactive apps, get quick turns</a:t>
            </a:r>
          </a:p>
          <a:p>
            <a:pPr/>
            <a:r>
              <a:rPr sz="2000"/>
              <a:t>Since 2024, sched_ext lets custom schedulers be loaded into Linux, for things like gaming and big servers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Windows and macOS Schedule</a:t>
            </a:r>
          </a:p>
        </p:txBody>
      </p:sp>
      <p:sp>
        <p:nvSpPr>
          <p:cNvPr id="3" name="Content Placeholder 2"/>
          <p:cNvSpPr>
            <a:spLocks noGrp="1"/>
          </p:cNvSpPr>
          <p:nvPr>
            <p:ph idx="1"/>
          </p:nvPr>
        </p:nvSpPr>
        <p:spPr/>
        <p:txBody>
          <a:bodyPr>
            <a:normAutofit/>
          </a:bodyPr>
          <a:lstStyle/>
          <a:p>
            <a:pPr/>
            <a:r>
              <a:rPr sz="2000"/>
              <a:t>Windows: preemptive, with 32 priority levels</a:t>
            </a:r>
          </a:p>
          <a:p>
            <a:pPr lvl="1"/>
            <a:r>
              <a:rPr sz="1800"/>
              <a:t>Gives a priority boost to the app you're using, and to threads that just finished waiting</a:t>
            </a:r>
          </a:p>
          <a:p>
            <a:pPr lvl="1"/>
            <a:r>
              <a:rPr sz="1800"/>
              <a:t>Task Manager's Efficiency mode lowers an app's priority and can move it to power-saving cores</a:t>
            </a:r>
          </a:p>
          <a:p>
            <a:pPr/>
            <a:r>
              <a:rPr sz="2000"/>
              <a:t>macOS: apps label their work with a quality of service level, such as user-interactive or background</a:t>
            </a:r>
          </a:p>
          <a:p>
            <a:pPr lvl="1"/>
            <a:r>
              <a:rPr sz="1800"/>
              <a:t>The system uses that label to pick performance or efficiency cores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Priorities You Can See</a:t>
            </a:r>
          </a:p>
        </p:txBody>
      </p:sp>
      <p:sp>
        <p:nvSpPr>
          <p:cNvPr id="3" name="Content Placeholder 2"/>
          <p:cNvSpPr>
            <a:spLocks noGrp="1"/>
          </p:cNvSpPr>
          <p:nvPr>
            <p:ph idx="1"/>
          </p:nvPr>
        </p:nvSpPr>
        <p:spPr/>
        <p:txBody>
          <a:bodyPr>
            <a:normAutofit/>
          </a:bodyPr>
          <a:lstStyle/>
          <a:p>
            <a:pPr/>
            <a:r>
              <a:rPr sz="2000"/>
              <a:t>Linux: nice starts a program with a different priority, and renice changes a running one (Week 2)</a:t>
            </a:r>
          </a:p>
          <a:p>
            <a:pPr lvl="1"/>
            <a:r>
              <a:rPr sz="1800"/>
              <a:t>Example: nice -n 10 starts a big job at a lower priority, so it doesn't slow down your desktop</a:t>
            </a:r>
          </a:p>
          <a:p>
            <a:pPr/>
            <a:r>
              <a:rPr sz="2000"/>
              <a:t>top shows each process's priority (PR) and nice value (NI)</a:t>
            </a:r>
          </a:p>
          <a:p>
            <a:pPr/>
            <a:r>
              <a:rPr sz="2000"/>
              <a:t>Windows: Task Manager, Details tab, right-click a process, then Set priority</a:t>
            </a:r>
          </a:p>
          <a:p>
            <a:pPr/>
            <a:r>
              <a:rPr sz="2000"/>
              <a:t>Setting priorities too high can make the rest of the system sluggish, so most of the time, let the OS decide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Real-Time on Linux</a:t>
            </a:r>
          </a:p>
        </p:txBody>
      </p:sp>
      <p:sp>
        <p:nvSpPr>
          <p:cNvPr id="3" name="Content Placeholder 2"/>
          <p:cNvSpPr>
            <a:spLocks noGrp="1"/>
          </p:cNvSpPr>
          <p:nvPr>
            <p:ph idx="1"/>
          </p:nvPr>
        </p:nvSpPr>
        <p:spPr/>
        <p:txBody>
          <a:bodyPr>
            <a:normAutofit/>
          </a:bodyPr>
          <a:lstStyle/>
          <a:p>
            <a:pPr/>
            <a:r>
              <a:rPr sz="2200"/>
              <a:t>SCHED_DEADLINE lets Linux tasks use earliest deadline first</a:t>
            </a:r>
          </a:p>
          <a:p>
            <a:pPr/>
            <a:r>
              <a:rPr sz="2200"/>
              <a:t>Since late 2024 (Linux 6.12), real-time support called PREEMPT_RT has been part of the main Linux kernel</a:t>
            </a:r>
          </a:p>
          <a:p>
            <a:pPr lvl="1"/>
            <a:r>
              <a:rPr sz="2000"/>
              <a:t>It keeps delays very short, for things like audio, robotics, and factory machines</a:t>
            </a:r>
          </a:p>
          <a:p>
            <a:pPr/>
            <a:r>
              <a:rPr sz="2200"/>
              <a:t>Safety-critical systems, like airbags, still use small dedicated real-time operating systems (Week 1)</a:t>
            </a:r>
          </a:p>
        </p:txBody>
      </p:sp>
    </p:spTree>
  </p:cSld>
  <p:clrMapOvr>
    <a:masterClrMapping/>
  </p:clrMapOvr>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1554</Words>
  <Application>Microsoft Office PowerPoint</Application>
  <PresentationFormat>Custom</PresentationFormat>
  <Paragraphs>222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TS102801109</vt:lpstr>
      <vt:lpstr>Introduction to Operating Systems</vt:lpstr>
      <vt:lpstr>Goals of Processor Scheduling</vt:lpstr>
      <vt:lpstr>Types of Schedulers</vt:lpstr>
      <vt:lpstr>Scheduling Levels</vt:lpstr>
      <vt:lpstr>Process Activities</vt:lpstr>
      <vt:lpstr>Multiple Classes of Processes</vt:lpstr>
      <vt:lpstr>Priorities</vt:lpstr>
      <vt:lpstr>Implementing Dynamic Priority</vt:lpstr>
      <vt:lpstr>Scheduling of Multi-Class Systems</vt:lpstr>
      <vt:lpstr>Scheduling Objectives</vt:lpstr>
      <vt:lpstr>Preemptive vs. Nonpreemptive Scheduling</vt:lpstr>
      <vt:lpstr>Criteria for Scheduling Algorithms</vt:lpstr>
      <vt:lpstr>First-In-First-Out (FIFO) Scheduling</vt:lpstr>
      <vt:lpstr>Other Types of Non-Preemptive Scheduling</vt:lpstr>
      <vt:lpstr>Preemptive Scheduling</vt:lpstr>
      <vt:lpstr>Round-Robin (RR) Scheduling</vt:lpstr>
      <vt:lpstr>Round-Robin (RR) Scheduling</vt:lpstr>
      <vt:lpstr>Selfish round-robin scheduling</vt:lpstr>
      <vt:lpstr>Shortest-Process-First (SPF) Scheduling</vt:lpstr>
      <vt:lpstr>Highest-Response-Ratio-Next (HRRN) Scheduling</vt:lpstr>
      <vt:lpstr>Shortest-Remaining-Time (SRT) Scheduling</vt:lpstr>
      <vt:lpstr>Multilevel Feedback Queues</vt:lpstr>
      <vt:lpstr>Multilevel Feedback Queues</vt:lpstr>
      <vt:lpstr>Multi - Queue Scheduling</vt:lpstr>
      <vt:lpstr>Fair Share Scheduling</vt:lpstr>
      <vt:lpstr>Real-Time Systems</vt:lpstr>
      <vt:lpstr>Real-Time Scheduling</vt:lpstr>
      <vt:lpstr>Static real-time scheduling</vt:lpstr>
      <vt:lpstr>Dynamic real-time scheduling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2013-01-28T15:53:19Z</dcterms:created>
  <dcterms:modified xsi:type="dcterms:W3CDTF">2013-02-11T16:13:19Z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